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Montserrat Black"/>
      <p:regular r:id="rId16"/>
    </p:embeddedFont>
    <p:embeddedFont>
      <p:font typeface="Montserrat Black"/>
      <p:regular r:id="rId17"/>
    </p:embeddedFont>
    <p:embeddedFont>
      <p:font typeface="Inconsolata"/>
      <p:regular r:id="rId18"/>
    </p:embeddedFont>
    <p:embeddedFont>
      <p:font typeface="Inconsolata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13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Индустриализация в СССР: Путь к Мощи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79088"/>
            <a:ext cx="7556421" cy="3629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Индустриализация в СССР – это масштабный процесс, охвативший период с конца 1920-х по 1930-е годы, направленный на превращение аграрной страны в мощную индустриальную державу. Этот период характеризуется строительством новых заводов, фабрик, электростанций и других объектов промышленности, а также значительным увеличением производства промышленной продукции. Индустриализация оказала огромное влияние на экономику, социальную структуру и политическую систему Советского Союза, предопределив его дальнейшую историю.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963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Предпосылки индустриализации: От аграрной к индустриальной державе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04173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Экономическая отсталость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39647"/>
            <a:ext cx="3978116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СССР, несмотря на отдельные промышленные центры, оставалась преимущественно аграрной страной с отсталой экономикой. Индустриализация должна была ликвидировать эту отсталость и обеспечить экономическую независимость СССР.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2904173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Политическая необходимость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839647"/>
            <a:ext cx="3978116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Советское руководство стремилось укрепить обороноспособность страны в условиях враждебного окружения. Развитие промышленности, особенно тяжелой, было необходимо для создания современной армии и военной техники.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2904173"/>
            <a:ext cx="2885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Социальные цели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485317"/>
            <a:ext cx="3978116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Индустриализация рассматривалась как средство улучшения жизни населения, создания новых рабочих мест и повышения уровня благосостояния. Она должна была обеспечить переход к социалистическому обществу с развитой экономикой.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2783" y="778193"/>
            <a:ext cx="7971234" cy="1047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Первый пятилетний план (1928-1932): Цели и достижения</a:t>
            </a:r>
            <a:endParaRPr lang="en-US" sz="3250" dirty="0"/>
          </a:p>
        </p:txBody>
      </p:sp>
      <p:sp>
        <p:nvSpPr>
          <p:cNvPr id="4" name="Shape 1"/>
          <p:cNvSpPr/>
          <p:nvPr/>
        </p:nvSpPr>
        <p:spPr>
          <a:xfrm>
            <a:off x="6312694" y="2076569"/>
            <a:ext cx="22860" cy="5374838"/>
          </a:xfrm>
          <a:prstGeom prst="roundRect">
            <a:avLst>
              <a:gd name="adj" fmla="val 4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489740" y="2442091"/>
            <a:ext cx="58638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6" name="Shape 3"/>
          <p:cNvSpPr/>
          <p:nvPr/>
        </p:nvSpPr>
        <p:spPr>
          <a:xfrm>
            <a:off x="6135648" y="2265045"/>
            <a:ext cx="376952" cy="376952"/>
          </a:xfrm>
          <a:prstGeom prst="roundRect">
            <a:avLst>
              <a:gd name="adj" fmla="val 242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5240" dir="2700000">
              <a:srgbClr val="151617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271617" y="2327791"/>
            <a:ext cx="105013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245668" y="2244090"/>
            <a:ext cx="2094548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Цели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245668" y="2606278"/>
            <a:ext cx="6798350" cy="1072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Первый пятилетний план ставил амбициозные цели: резкое увеличение производства промышленной продукции, особенно в тяжелой промышленности, создание новых отраслей, таких как автомобилестроение и тракторостроение, и повышение производительности труда.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6489740" y="4378881"/>
            <a:ext cx="58638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1" name="Shape 8"/>
          <p:cNvSpPr/>
          <p:nvPr/>
        </p:nvSpPr>
        <p:spPr>
          <a:xfrm>
            <a:off x="6135648" y="4201835"/>
            <a:ext cx="376952" cy="376952"/>
          </a:xfrm>
          <a:prstGeom prst="roundRect">
            <a:avLst>
              <a:gd name="adj" fmla="val 242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5240" dir="2700000">
              <a:srgbClr val="151617">
                <a:alpha val="10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247686" y="4264581"/>
            <a:ext cx="152757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7245668" y="4180880"/>
            <a:ext cx="2094548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Методы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245668" y="4543068"/>
            <a:ext cx="6798350" cy="1072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Для достижения поставленных целей использовались методы централизованного планирования, мобилизация ресурсов и энтузиазм рабочих. Широко применялись лозунги и пропаганда, направленные на стимулирование трудовых достижений.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6489740" y="6315670"/>
            <a:ext cx="58638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6" name="Shape 13"/>
          <p:cNvSpPr/>
          <p:nvPr/>
        </p:nvSpPr>
        <p:spPr>
          <a:xfrm>
            <a:off x="6135648" y="6138624"/>
            <a:ext cx="376952" cy="376952"/>
          </a:xfrm>
          <a:prstGeom prst="roundRect">
            <a:avLst>
              <a:gd name="adj" fmla="val 242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5240" dir="2700000">
              <a:srgbClr val="151617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246971" y="6201370"/>
            <a:ext cx="154305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1950" dirty="0"/>
          </a:p>
        </p:txBody>
      </p:sp>
      <p:sp>
        <p:nvSpPr>
          <p:cNvPr id="18" name="Text 15"/>
          <p:cNvSpPr/>
          <p:nvPr/>
        </p:nvSpPr>
        <p:spPr>
          <a:xfrm>
            <a:off x="7245668" y="6117669"/>
            <a:ext cx="2094548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Достижения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245668" y="6479858"/>
            <a:ext cx="6798350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Несмотря на трудности, первый пятилетний план был выполнен досрочно. Были построены новые заводы и фабрики, значительно увеличилось производство угля, стали, чугуна и других видов продукции.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168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632" y="3177302"/>
            <a:ext cx="13277136" cy="1208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Коллективизация и ее влияние на индустриализацию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76632" y="4893112"/>
            <a:ext cx="434935" cy="434935"/>
          </a:xfrm>
          <a:prstGeom prst="roundRect">
            <a:avLst>
              <a:gd name="adj" fmla="val 210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833437" y="4965502"/>
            <a:ext cx="121206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304806" y="4893112"/>
            <a:ext cx="3228737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Цели коллективизации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304806" y="5311140"/>
            <a:ext cx="3668673" cy="1855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Коллективизация преследовала цель ликвидации кулачества как класса, создания крупных коллективных хозяйств (колхозов) и обеспечения промышленности дешевым зерном и рабочей силой.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5166717" y="4893112"/>
            <a:ext cx="434935" cy="434935"/>
          </a:xfrm>
          <a:prstGeom prst="roundRect">
            <a:avLst>
              <a:gd name="adj" fmla="val 210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5296019" y="4965502"/>
            <a:ext cx="176332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5794891" y="4893112"/>
            <a:ext cx="3604141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Методы коллективизации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5794891" y="5311140"/>
            <a:ext cx="3668673" cy="1855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Коллективизация проводилась насильственными методами, сопровождалась раскулачиванием, репрессиями и голодом. Крестьяне принуждались вступать в колхозы, их имущество конфисковывалось.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9656802" y="4893112"/>
            <a:ext cx="434935" cy="434935"/>
          </a:xfrm>
          <a:prstGeom prst="roundRect">
            <a:avLst>
              <a:gd name="adj" fmla="val 210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785152" y="4965502"/>
            <a:ext cx="178118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10284976" y="4893112"/>
            <a:ext cx="3668673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Влияние на индустриализацию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0284976" y="5613202"/>
            <a:ext cx="3668673" cy="1855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Коллективизация обеспечила приток рабочей силы в города и на стройки, но привела к падению сельскохозяйственного производства и голоду, что негативно сказалось на экономике страны.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943094"/>
            <a:ext cx="7779068" cy="1827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Важнейшие стройки пятилеток: Магнитогорск, Днепрогэс, Турксиб</a:t>
            </a:r>
            <a:endParaRPr lang="en-US" sz="3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866" y="3063240"/>
            <a:ext cx="487442" cy="48744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68866" y="3745587"/>
            <a:ext cx="239803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Магнитогорск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6168866" y="4167068"/>
            <a:ext cx="2398038" cy="3119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Магнитогорский металлургический комбинат – символ индустриализации, крупнейшее предприятие черной металлургии, построенное в кратчайшие сроки на Урале.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9322" y="3063240"/>
            <a:ext cx="487442" cy="48744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59322" y="3745587"/>
            <a:ext cx="239803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Днепрогэс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8859322" y="4167068"/>
            <a:ext cx="2398038" cy="2495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Днепровская гидроэлектростанция – первая крупная ГЭС в СССР, обеспечившая электроэнергией промышленные предприятия юга страны.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9777" y="3063240"/>
            <a:ext cx="487442" cy="48744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9777" y="3745587"/>
            <a:ext cx="239803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Турксиб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11549777" y="4167068"/>
            <a:ext cx="2398038" cy="2807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Туркестано-Сибирская железная дорога – стратегически важная транспортная магистраль, соединившая Сибирь со Средней Азией и обеспечившая поставки сырья и продукции.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818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Развитие тяжелой промышленности и ВПК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2272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Приоритет тяжелой промышленности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58195"/>
            <a:ext cx="3978116" cy="3629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Советское руководство делало ставку на развитие тяжелой промышленности, считая ее основой для создания мощной экономики и обороноспособности страны. Значительные ресурсы направлялись на строительство заводов и фабрик, производящих сталь, чугун, машины и оборудование.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272272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Военно-промышленный комплекс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658195"/>
            <a:ext cx="3978116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Параллельно с развитием тяжелой промышленности создавался военно-промышленный комплекс (ВПК), ориентированный на производство вооружения и военной техники. ВПК играл ключевую роль в укреплении обороноспособности СССР.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27227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Результаты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303865"/>
            <a:ext cx="3978116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 концу 1930-х годов СССР превратился в мощную индустриальную державу, способную производить широкий спектр промышленной продукции, включая вооружение и военную технику. Это сыграло решающую роль в победе в Великой Отечественной войне.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7937" y="1082516"/>
            <a:ext cx="7403544" cy="569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Подготовка кадров и ликбез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7937" y="1925360"/>
            <a:ext cx="3842980" cy="3099554"/>
          </a:xfrm>
          <a:prstGeom prst="roundRect">
            <a:avLst>
              <a:gd name="adj" fmla="val 29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651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827723" y="2115145"/>
            <a:ext cx="3463409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Ликвидация безграмотности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27723" y="2794040"/>
            <a:ext cx="3463409" cy="204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Для успешного проведения индустриализации необходимо было повысить образовательный уровень населения. В СССР была развернута широкая кампания по ликвидации безграмотности (ликбез), охватившая миллионы людей.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4663083" y="1925360"/>
            <a:ext cx="3842980" cy="3099554"/>
          </a:xfrm>
          <a:prstGeom prst="roundRect">
            <a:avLst>
              <a:gd name="adj" fmla="val 29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6510" dir="270000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52868" y="2115145"/>
            <a:ext cx="3463409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Подготовка рабочих кадров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2868" y="2794040"/>
            <a:ext cx="3463409" cy="204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Для новых заводов и фабрик требовались квалифицированные рабочие кадры. Была создана система профессионально-технического образования, включающая фабрично-заводские училища (ФЗУ) и техникумы.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37937" y="5207079"/>
            <a:ext cx="7868126" cy="1940004"/>
          </a:xfrm>
          <a:prstGeom prst="roundRect">
            <a:avLst>
              <a:gd name="adj" fmla="val 47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651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827723" y="5396865"/>
            <a:ext cx="5791676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Подготовка инженерно-технических кадров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827723" y="5790962"/>
            <a:ext cx="7488555" cy="11663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Для управления промышленными предприятиями и разработки новых технологий требовались квалифицированные инженеры и техники. Была расширена сеть высших учебных заведений, осуществлявших подготовку инженерно-технических кадров.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6155" y="958096"/>
            <a:ext cx="12733615" cy="594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Итоги и значение индустриализации для СССР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66155" y="2541270"/>
            <a:ext cx="4410908" cy="5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Превращение в индустриальную державу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2456" y="1933575"/>
            <a:ext cx="3905488" cy="39054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479381" y="2577703"/>
            <a:ext cx="99536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553337" y="2541270"/>
            <a:ext cx="4410908" cy="5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Укрепление обороноспособности</a:t>
            </a:r>
            <a:endParaRPr lang="en-US" sz="18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456" y="1933575"/>
            <a:ext cx="3905488" cy="390548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361045" y="2910007"/>
            <a:ext cx="144661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9553337" y="4636651"/>
            <a:ext cx="4410908" cy="5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Изменение социальной структуры</a:t>
            </a:r>
            <a:endParaRPr lang="en-US" sz="18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456" y="1933575"/>
            <a:ext cx="3905488" cy="390548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028027" y="4814292"/>
            <a:ext cx="146090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1850" dirty="0"/>
          </a:p>
        </p:txBody>
      </p:sp>
      <p:sp>
        <p:nvSpPr>
          <p:cNvPr id="12" name="Text 7"/>
          <p:cNvSpPr/>
          <p:nvPr/>
        </p:nvSpPr>
        <p:spPr>
          <a:xfrm>
            <a:off x="666155" y="4636651"/>
            <a:ext cx="4410908" cy="5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Тяжелые социальные издержки</a:t>
            </a:r>
            <a:endParaRPr lang="en-US" sz="18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2456" y="1933575"/>
            <a:ext cx="3905488" cy="390548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112073" y="4481989"/>
            <a:ext cx="169426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4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666155" y="6053138"/>
            <a:ext cx="13298091" cy="1218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Индустриализация превратила СССР в мощную индустриальную державу, укрепила его обороноспособность и изменила социальную структуру общества. Однако она сопровождалась тяжелыми социальными издержками, такими как насильственная коллективизация, репрессии и голод. Значение индустриализации для СССР трудно переоценить. Она заложила основу для развития экономики и победы в Великой Отечественной войне, но также оставила трагический след в истории страны.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137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Вопросы по теме Индустриализация в СССР на основе презентации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1255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Каковы основные предпосылки индустриализации в СССР?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5475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Какие цели ставил первый пятилетний план?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969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Как коллективизация повлияла на процесс индустриализации?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3915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Назовите важнейшие стройки пятилеток.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813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Каковы итоги и значение индустриализации для СССР?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99403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Эта презентация охватывает ключевые аспекты индустриализации в СССР. Надеюсь, она помогла вам лучше понять этот сложный и важный период в истории нашей страны. Теперь вы можете проверить свои знания, ответив на вопросы выше.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2025-02-12T14:52:40Z</dcterms:created>
  <dcterms:modified xsi:type="dcterms:W3CDTF">2025-02-12T14:52:40Z</dcterms:modified>
</cp:coreProperties>
</file>